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7" r:id="rId2"/>
    <p:sldId id="280" r:id="rId3"/>
    <p:sldId id="281" r:id="rId4"/>
    <p:sldId id="282" r:id="rId5"/>
    <p:sldId id="283" r:id="rId6"/>
    <p:sldId id="284" r:id="rId7"/>
    <p:sldId id="260" r:id="rId8"/>
    <p:sldId id="286" r:id="rId9"/>
    <p:sldId id="287" r:id="rId10"/>
    <p:sldId id="288" r:id="rId11"/>
    <p:sldId id="289" r:id="rId12"/>
    <p:sldId id="290" r:id="rId13"/>
    <p:sldId id="270" r:id="rId14"/>
    <p:sldId id="268" r:id="rId15"/>
    <p:sldId id="271" r:id="rId16"/>
    <p:sldId id="273" r:id="rId17"/>
    <p:sldId id="272" r:id="rId18"/>
    <p:sldId id="274" r:id="rId19"/>
    <p:sldId id="275" r:id="rId20"/>
    <p:sldId id="291" r:id="rId21"/>
    <p:sldId id="292" r:id="rId2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678D18-404D-584C-9BF5-D28B3C86EEF2}" v="1" dt="2023-03-07T20:47:47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5033" autoAdjust="0"/>
  </p:normalViewPr>
  <p:slideViewPr>
    <p:cSldViewPr snapToGrid="0">
      <p:cViewPr varScale="1">
        <p:scale>
          <a:sx n="143" d="100"/>
          <a:sy n="143" d="100"/>
        </p:scale>
        <p:origin x="1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0AF9E73-8D42-BB4D-838E-9380BECA12EF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2EE240C-DEEB-CB41-9F44-9CF85F2CCA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651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511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63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07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216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E240C-DEEB-CB41-9F44-9CF85F2CCA7F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898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C05C-2D53-2C4F-180F-16F102EAD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9E13D-4F1E-9083-6B5B-7FAFEA5B8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18BE5-5611-03B0-5EF7-E876B72CA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681E7-167E-7D92-B981-57ECF7E5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AA511-5839-31DC-B67A-A35AA768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645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67BF-2EC7-D088-799F-93793BA1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E37D0-A306-1905-4A4A-23B8083EC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A1B14-7095-F102-6787-DEB66471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67007-04EA-F5E2-7821-5257435B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E87E1-4717-EE73-3E95-5AF6E9EF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184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A9A99-7190-4152-ACE7-A2C0D98B1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8D85F-F525-44D0-BEF3-6F8AE2E2E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E0B38-0186-5B38-2E88-A829FA0D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17FE4-D458-EC4E-DEE3-3D72EA0AA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8C944-1418-89BA-C0F3-935012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3225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TITLE +TEXT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953007" y="1412267"/>
            <a:ext cx="8286000" cy="36248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983193" y="2194384"/>
            <a:ext cx="62256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3416900" y="2920031"/>
            <a:ext cx="5357600" cy="174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98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2074373" y="1311100"/>
            <a:ext cx="8286000" cy="36248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6794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76200" y="1168308"/>
            <a:ext cx="4954000" cy="46512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942200" y="2287067"/>
            <a:ext cx="2326800" cy="14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185800" y="3759500"/>
            <a:ext cx="30832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4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548759" y="1038500"/>
            <a:ext cx="4954000" cy="46512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67334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1264367" y="4061434"/>
            <a:ext cx="10927533" cy="620300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 flipH="1">
            <a:off x="4815567" y="4061533"/>
            <a:ext cx="6304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867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 flipH="1">
            <a:off x="5602367" y="2501500"/>
            <a:ext cx="5517200" cy="13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997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C145-EDF9-15E8-D188-36069E9F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6AAC-713F-946E-348F-07B7948F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BF4C5-1D35-AEEE-D336-4BC0E1F5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7AE1A-808C-6448-5AFF-6C291827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5F64A-F232-7630-2EA8-0F061F0A0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075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83F4-BA7E-2826-54E9-6C017607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41D4-79FF-B855-B2EC-CC33C8E8F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A411C-309D-83DA-62C8-5EF54783E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FD3F-E29B-4E67-26FE-A0F728DC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36120-E11B-0ACD-4488-529B2487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510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6444-7F45-98A5-D823-B73259F8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D419B-7354-5866-42F4-BD45B849D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EF295-296A-DF36-7892-7521046AB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B9C2F-0887-C9C9-7AD4-C886B7A1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05A6F-03A1-CDFF-1517-E74BDAC5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4695A-6492-4847-D2D3-7642EAAD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316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09CC-4F84-0972-C5C5-9F96576BD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4F3C2-991C-767F-10A3-A6EF3AF8E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B0EF0-1557-A85C-2AE8-DFC375B81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9D315-9587-8049-6886-038266182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A397A-25F3-797D-164F-270F07868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A4738-8195-5B0D-17A1-5D023969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5840C6-BF85-42A5-BE92-131EE3028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ABACAF-9C3C-0FF8-6C47-DC694F3A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418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1973-C3A7-14D4-EF6C-232C378A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EC3BB-3566-90A2-C9C2-FFC98CD5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28B7D-A4F0-8F8A-6C86-262C5555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17FD9-DA41-C32F-BB79-E593D70F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857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92DE1-9386-D878-18E1-DE8BE703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CB0FD-BEE6-C7CF-066D-AB12357D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C8803-9CC4-4475-FF85-A7909044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187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F485-1499-9E03-4BCC-1F0E4C17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BD5C4-60C3-0728-695B-F5D23131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169CC-B7D8-4BEA-4900-33EA6709D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BF9E8-7612-9429-AB34-5D55D6B1A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F759F-497F-2E84-D72E-111C8479F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15669-1096-C21C-1176-96129DAB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324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E7F7-2BDA-A846-2532-8465E3CD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FBF63-B2D1-A4D6-DA92-574338A60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64B33-9FA5-FC28-1EFD-AB98259A3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7B9F-19BB-AD92-BCF7-BF6CEB3D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9B012-F84A-06F3-7C60-F257C269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74B08-ABE6-881D-0BB1-44FB62D2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390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715CB7-D651-C65C-BA4E-ADE126AF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FC06-665C-2DBB-EDEE-27A9999A6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CC53F-ADAA-F9BA-B281-C19F86842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5200E-D421-6842-A645-969AC182DAB9}" type="datetimeFigureOut">
              <a:rPr lang="he-IL" smtClean="0"/>
              <a:t>י"ד.אדר.תשפ"ג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C8DD2-6781-FD45-5A62-19A55CFBF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220-2A48-5D98-3274-2A4F47250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C44B-FA86-784E-95BA-936E8FC80F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351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20;p33">
            <a:extLst>
              <a:ext uri="{FF2B5EF4-FFF2-40B4-BE49-F238E27FC236}">
                <a16:creationId xmlns:a16="http://schemas.microsoft.com/office/drawing/2014/main" id="{C6FBB2B3-C91B-4AD3-FBD7-73706A3ABB0B}"/>
              </a:ext>
            </a:extLst>
          </p:cNvPr>
          <p:cNvGrpSpPr/>
          <p:nvPr/>
        </p:nvGrpSpPr>
        <p:grpSpPr>
          <a:xfrm>
            <a:off x="1698322" y="863418"/>
            <a:ext cx="8796556" cy="4218973"/>
            <a:chOff x="1575694" y="930575"/>
            <a:chExt cx="1989550" cy="713693"/>
          </a:xfrm>
        </p:grpSpPr>
        <p:sp>
          <p:nvSpPr>
            <p:cNvPr id="3" name="Google Shape;821;p33">
              <a:extLst>
                <a:ext uri="{FF2B5EF4-FFF2-40B4-BE49-F238E27FC236}">
                  <a16:creationId xmlns:a16="http://schemas.microsoft.com/office/drawing/2014/main" id="{4DD7EA54-3420-8E4D-43DE-146A582C2683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2;p33">
              <a:extLst>
                <a:ext uri="{FF2B5EF4-FFF2-40B4-BE49-F238E27FC236}">
                  <a16:creationId xmlns:a16="http://schemas.microsoft.com/office/drawing/2014/main" id="{19ADC82E-6D6A-C13B-D9F9-2059BCB6EC8E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8815862" y="368365"/>
            <a:ext cx="692977" cy="647024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17" name="Google Shape;517;p29"/>
          <p:cNvGrpSpPr/>
          <p:nvPr/>
        </p:nvGrpSpPr>
        <p:grpSpPr>
          <a:xfrm>
            <a:off x="6476299" y="4268995"/>
            <a:ext cx="3162547" cy="2009456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10420892" y="6541655"/>
            <a:ext cx="9105" cy="4261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6260538" y="6278455"/>
            <a:ext cx="6134284" cy="20060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9802902" y="1586571"/>
            <a:ext cx="1333847" cy="1177644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9802893" y="2390169"/>
            <a:ext cx="1778041" cy="3888289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788129" y="3773765"/>
            <a:ext cx="692977" cy="647024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910903" y="5339800"/>
            <a:ext cx="447687" cy="4180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" name="Google Shape;166;p26">
            <a:extLst>
              <a:ext uri="{FF2B5EF4-FFF2-40B4-BE49-F238E27FC236}">
                <a16:creationId xmlns:a16="http://schemas.microsoft.com/office/drawing/2014/main" id="{ADF59213-29A9-7E9C-1FA2-D50704A1A97C}"/>
              </a:ext>
            </a:extLst>
          </p:cNvPr>
          <p:cNvSpPr txBox="1">
            <a:spLocks/>
          </p:cNvSpPr>
          <p:nvPr/>
        </p:nvSpPr>
        <p:spPr>
          <a:xfrm>
            <a:off x="1345616" y="1516778"/>
            <a:ext cx="9527109" cy="186504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48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זיהוי אסונות והפצתם ברשת </a:t>
            </a:r>
            <a:br>
              <a:rPr lang="he-IL" sz="48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</a:br>
            <a:r>
              <a:rPr lang="he-IL" sz="48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ה-</a:t>
            </a:r>
            <a:r>
              <a:rPr lang="en-US" sz="48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Twitter</a:t>
            </a:r>
            <a:endParaRPr lang="he-IL" sz="48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Google Shape;165;p26">
            <a:extLst>
              <a:ext uri="{FF2B5EF4-FFF2-40B4-BE49-F238E27FC236}">
                <a16:creationId xmlns:a16="http://schemas.microsoft.com/office/drawing/2014/main" id="{0C0D1639-C3B9-1F67-FBA2-5A688D0EC7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59611" y="3648772"/>
            <a:ext cx="2277750" cy="8348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he-IL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ניצן כהן</a:t>
            </a:r>
          </a:p>
          <a:p>
            <a:pPr marL="0" indent="0"/>
            <a:r>
              <a:rPr lang="he-IL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ינאי איתם </a:t>
            </a:r>
            <a:r>
              <a:rPr lang="he-IL" sz="2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ברדוש</a:t>
            </a:r>
            <a:endParaRPr lang="he-IL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/>
            <a:r>
              <a:rPr lang="he-IL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עידן בר עוז</a:t>
            </a:r>
            <a:endParaRPr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20;p33">
            <a:extLst>
              <a:ext uri="{FF2B5EF4-FFF2-40B4-BE49-F238E27FC236}">
                <a16:creationId xmlns:a16="http://schemas.microsoft.com/office/drawing/2014/main" id="{00B740C3-A66D-5BD2-8257-6A904C479CAB}"/>
              </a:ext>
            </a:extLst>
          </p:cNvPr>
          <p:cNvGrpSpPr/>
          <p:nvPr/>
        </p:nvGrpSpPr>
        <p:grpSpPr>
          <a:xfrm>
            <a:off x="6187103" y="1304660"/>
            <a:ext cx="5666926" cy="874637"/>
            <a:chOff x="1575694" y="930575"/>
            <a:chExt cx="1989550" cy="713693"/>
          </a:xfrm>
        </p:grpSpPr>
        <p:sp>
          <p:nvSpPr>
            <p:cNvPr id="11" name="Google Shape;821;p33">
              <a:extLst>
                <a:ext uri="{FF2B5EF4-FFF2-40B4-BE49-F238E27FC236}">
                  <a16:creationId xmlns:a16="http://schemas.microsoft.com/office/drawing/2014/main" id="{7EF7A7E2-9AEE-6E8C-88E2-2C9C2EE0E5ED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2;p33">
              <a:extLst>
                <a:ext uri="{FF2B5EF4-FFF2-40B4-BE49-F238E27FC236}">
                  <a16:creationId xmlns:a16="http://schemas.microsoft.com/office/drawing/2014/main" id="{2FA49B94-89F7-EA49-E16F-AAE829AFAD4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6;p26">
            <a:extLst>
              <a:ext uri="{FF2B5EF4-FFF2-40B4-BE49-F238E27FC236}">
                <a16:creationId xmlns:a16="http://schemas.microsoft.com/office/drawing/2014/main" id="{D92976BA-A571-75FA-B89C-16563C360394}"/>
              </a:ext>
            </a:extLst>
          </p:cNvPr>
          <p:cNvSpPr txBox="1">
            <a:spLocks/>
          </p:cNvSpPr>
          <p:nvPr/>
        </p:nvSpPr>
        <p:spPr>
          <a:xfrm>
            <a:off x="6309676" y="1589487"/>
            <a:ext cx="5360305" cy="58981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על מנת לבחור את המודל המתאים לבעיה, ביצענו 4 מודלים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5DBB644F-2748-3280-679E-C475F71C406A}"/>
              </a:ext>
            </a:extLst>
          </p:cNvPr>
          <p:cNvGrpSpPr/>
          <p:nvPr/>
        </p:nvGrpSpPr>
        <p:grpSpPr>
          <a:xfrm>
            <a:off x="6187103" y="4622093"/>
            <a:ext cx="5666926" cy="874637"/>
            <a:chOff x="1575694" y="930575"/>
            <a:chExt cx="1989550" cy="71369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EB9A6302-8CB1-2F20-E58D-FE4DCEF3D68C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9430E229-A9AA-93E9-B461-0EC47A7F242D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66;p26">
            <a:extLst>
              <a:ext uri="{FF2B5EF4-FFF2-40B4-BE49-F238E27FC236}">
                <a16:creationId xmlns:a16="http://schemas.microsoft.com/office/drawing/2014/main" id="{2006DA02-CCC2-E1B8-B446-ABE3245D5596}"/>
              </a:ext>
            </a:extLst>
          </p:cNvPr>
          <p:cNvSpPr txBox="1">
            <a:spLocks/>
          </p:cNvSpPr>
          <p:nvPr/>
        </p:nvSpPr>
        <p:spPr>
          <a:xfrm>
            <a:off x="6309676" y="4906920"/>
            <a:ext cx="5360305" cy="58981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קיבלנו שהמודל המתאים ביותר הוא מודל ה</a:t>
            </a:r>
            <a:r>
              <a:rPr lang="en-GB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DL-</a:t>
            </a:r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, וביצענו אותו על סט המבחן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3911D82-EACB-7944-867D-37B39CA48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803" y="3429000"/>
            <a:ext cx="4338198" cy="32799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389BC8C-D266-C751-6090-865344AC9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803" y="225849"/>
            <a:ext cx="4338198" cy="30888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81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DA50D199-19B1-C3B6-D1BF-B90B7644732A}"/>
              </a:ext>
            </a:extLst>
          </p:cNvPr>
          <p:cNvSpPr/>
          <p:nvPr/>
        </p:nvSpPr>
        <p:spPr>
          <a:xfrm>
            <a:off x="557513" y="3076019"/>
            <a:ext cx="11634487" cy="3541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C7AF9B28-61F4-FE99-A522-B1EBDFAC9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64"/>
          <a:stretch/>
        </p:blipFill>
        <p:spPr>
          <a:xfrm rot="2021780">
            <a:off x="9158998" y="-294954"/>
            <a:ext cx="3627097" cy="3183857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BAD7936C-3742-9AB9-3C1B-4C1C8F3E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26556">
            <a:off x="-1397694" y="929198"/>
            <a:ext cx="3627097" cy="4122278"/>
          </a:xfrm>
          <a:prstGeom prst="rect">
            <a:avLst/>
          </a:prstGeom>
        </p:spPr>
      </p:pic>
      <p:grpSp>
        <p:nvGrpSpPr>
          <p:cNvPr id="2" name="Google Shape;820;p33">
            <a:extLst>
              <a:ext uri="{FF2B5EF4-FFF2-40B4-BE49-F238E27FC236}">
                <a16:creationId xmlns:a16="http://schemas.microsoft.com/office/drawing/2014/main" id="{3F404781-3C52-2B0E-95A8-25AB69DC5274}"/>
              </a:ext>
            </a:extLst>
          </p:cNvPr>
          <p:cNvGrpSpPr/>
          <p:nvPr/>
        </p:nvGrpSpPr>
        <p:grpSpPr>
          <a:xfrm>
            <a:off x="227636" y="271014"/>
            <a:ext cx="11736729" cy="1612214"/>
            <a:chOff x="1575694" y="930575"/>
            <a:chExt cx="1989550" cy="713693"/>
          </a:xfrm>
        </p:grpSpPr>
        <p:sp>
          <p:nvSpPr>
            <p:cNvPr id="3" name="Google Shape;821;p33">
              <a:extLst>
                <a:ext uri="{FF2B5EF4-FFF2-40B4-BE49-F238E27FC236}">
                  <a16:creationId xmlns:a16="http://schemas.microsoft.com/office/drawing/2014/main" id="{BDF6E754-39F6-08EE-D398-1045F4931AD7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2;p33">
              <a:extLst>
                <a:ext uri="{FF2B5EF4-FFF2-40B4-BE49-F238E27FC236}">
                  <a16:creationId xmlns:a16="http://schemas.microsoft.com/office/drawing/2014/main" id="{E815B74E-3A1B-9C7C-F6CB-59DFA115728C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66;p26">
            <a:extLst>
              <a:ext uri="{FF2B5EF4-FFF2-40B4-BE49-F238E27FC236}">
                <a16:creationId xmlns:a16="http://schemas.microsoft.com/office/drawing/2014/main" id="{F1B146D5-51CE-EC48-50AC-59BF4A89F020}"/>
              </a:ext>
            </a:extLst>
          </p:cNvPr>
          <p:cNvSpPr txBox="1">
            <a:spLocks/>
          </p:cNvSpPr>
          <p:nvPr/>
        </p:nvSpPr>
        <p:spPr>
          <a:xfrm>
            <a:off x="227635" y="-414131"/>
            <a:ext cx="11964365" cy="2297359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4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בעיה 2- תחזית האם ציוץ עשוי לקבל מספר </a:t>
            </a:r>
            <a:r>
              <a:rPr lang="he-IL" sz="4400" dirty="0" err="1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לייקים</a:t>
            </a:r>
            <a:r>
              <a:rPr lang="he-IL" sz="4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גבוה באופן חריג, והאם משתמש מאומת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636BC24-8B58-A317-1060-FA7CFDB284BA}"/>
              </a:ext>
            </a:extLst>
          </p:cNvPr>
          <p:cNvSpPr txBox="1"/>
          <p:nvPr/>
        </p:nvSpPr>
        <p:spPr>
          <a:xfrm>
            <a:off x="2025889" y="2200960"/>
            <a:ext cx="10425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תחילה, חקרנו את הדאטה השני הכולל ציוצים שעוסקים בקורונה, המכיל את הפרמטרים הבאים:</a:t>
            </a:r>
          </a:p>
          <a:p>
            <a:pPr algn="ctr"/>
            <a:endParaRPr lang="he-IL" sz="2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809271E-E519-7865-ABB9-9232840BE61E}"/>
              </a:ext>
            </a:extLst>
          </p:cNvPr>
          <p:cNvSpPr txBox="1"/>
          <p:nvPr/>
        </p:nvSpPr>
        <p:spPr>
          <a:xfrm>
            <a:off x="584436" y="3231317"/>
            <a:ext cx="6041785" cy="5357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1800" b="1" u="sng" dirty="0"/>
              <a:t>1.  </a:t>
            </a:r>
            <a:r>
              <a:rPr lang="en-US" sz="1800" dirty="0"/>
              <a:t>Username: Username of the person who tweeted</a:t>
            </a:r>
            <a:endParaRPr lang="he-IL" sz="1800" dirty="0"/>
          </a:p>
          <a:p>
            <a:pPr>
              <a:lnSpc>
                <a:spcPct val="170000"/>
              </a:lnSpc>
            </a:pPr>
            <a:r>
              <a:rPr lang="en-US" sz="1800" b="1" u="sng" dirty="0"/>
              <a:t>2.  </a:t>
            </a:r>
            <a:r>
              <a:rPr lang="en-US" sz="1800" dirty="0"/>
              <a:t>User Location: Location of the person who tweeted</a:t>
            </a:r>
            <a:endParaRPr lang="he-IL" sz="1800" dirty="0"/>
          </a:p>
          <a:p>
            <a:pPr>
              <a:lnSpc>
                <a:spcPct val="170000"/>
              </a:lnSpc>
            </a:pPr>
            <a:r>
              <a:rPr lang="en-US" sz="1800" b="1" u="sng" dirty="0"/>
              <a:t>3.  </a:t>
            </a:r>
            <a:r>
              <a:rPr lang="en-US" sz="1800" dirty="0"/>
              <a:t>User Verified: Whether the person who tweeted is verified</a:t>
            </a:r>
            <a:endParaRPr lang="he-IL" sz="1800" dirty="0"/>
          </a:p>
          <a:p>
            <a:pPr>
              <a:lnSpc>
                <a:spcPct val="170000"/>
              </a:lnSpc>
            </a:pPr>
            <a:r>
              <a:rPr lang="en-US" sz="1800" b="1" u="sng" dirty="0"/>
              <a:t>4.  </a:t>
            </a:r>
            <a:r>
              <a:rPr lang="en-US" sz="1800" dirty="0"/>
              <a:t>User Followers Count: Number of followers of the person who tweeted</a:t>
            </a:r>
            <a:endParaRPr lang="he-IL" sz="1800" dirty="0"/>
          </a:p>
          <a:p>
            <a:pPr>
              <a:lnSpc>
                <a:spcPct val="170000"/>
              </a:lnSpc>
            </a:pPr>
            <a:r>
              <a:rPr lang="en-US" sz="1800" b="1" u="sng" dirty="0"/>
              <a:t>5.  </a:t>
            </a:r>
            <a:r>
              <a:rPr lang="en-US" sz="1800" dirty="0"/>
              <a:t>User Statuses Count: Number of tweets of the person who tweeted</a:t>
            </a:r>
            <a:br>
              <a:rPr lang="en-US" sz="1800" dirty="0"/>
            </a:br>
            <a:endParaRPr lang="he-IL" sz="1800" dirty="0"/>
          </a:p>
          <a:p>
            <a:pPr marL="514350" indent="-514350" algn="r" rtl="1">
              <a:spcAft>
                <a:spcPts val="800"/>
              </a:spcAft>
              <a:buFont typeface="+mj-lt"/>
              <a:buAutoNum type="arabicPeriod"/>
            </a:pPr>
            <a:endParaRPr lang="he-IL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514350" indent="-514350" algn="r" rtl="1">
              <a:spcAft>
                <a:spcPts val="800"/>
              </a:spcAft>
              <a:buFont typeface="+mj-lt"/>
              <a:buAutoNum type="arabicPeriod"/>
            </a:pPr>
            <a:endParaRPr lang="he-IL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marL="514350" indent="-514350" algn="r" rtl="1">
              <a:buFont typeface="+mj-lt"/>
              <a:buAutoNum type="arabicPeriod"/>
            </a:pPr>
            <a:endParaRPr lang="he-IL" sz="2800" dirty="0">
              <a:solidFill>
                <a:schemeClr val="bg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698E48B1-868B-F900-0793-436FB8419EAD}"/>
              </a:ext>
            </a:extLst>
          </p:cNvPr>
          <p:cNvSpPr txBox="1"/>
          <p:nvPr/>
        </p:nvSpPr>
        <p:spPr>
          <a:xfrm>
            <a:off x="6470516" y="3278511"/>
            <a:ext cx="6041785" cy="2390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1800" b="1" u="sng" dirty="0"/>
              <a:t>6.  </a:t>
            </a:r>
            <a:r>
              <a:rPr lang="en-US" sz="1800" dirty="0"/>
              <a:t>Tweet Content: Content of the tweet</a:t>
            </a:r>
            <a:endParaRPr lang="he-IL" sz="1800" dirty="0"/>
          </a:p>
          <a:p>
            <a:pPr>
              <a:lnSpc>
                <a:spcPct val="170000"/>
              </a:lnSpc>
            </a:pPr>
            <a:r>
              <a:rPr lang="en-US" b="1" u="sng" dirty="0"/>
              <a:t>7.  </a:t>
            </a:r>
            <a:r>
              <a:rPr lang="en-US" sz="1800" dirty="0"/>
              <a:t>Tweet Language: Language of the tweet</a:t>
            </a:r>
            <a:endParaRPr lang="he-IL" sz="1800" dirty="0"/>
          </a:p>
          <a:p>
            <a:pPr>
              <a:lnSpc>
                <a:spcPct val="170000"/>
              </a:lnSpc>
            </a:pPr>
            <a:r>
              <a:rPr lang="en-US" b="1" u="sng" dirty="0"/>
              <a:t>8.  </a:t>
            </a:r>
            <a:r>
              <a:rPr lang="en-US" sz="1800" dirty="0"/>
              <a:t>Tweet Retweet Count: Number of retweets of the tweet</a:t>
            </a:r>
            <a:endParaRPr lang="he-IL" sz="1800" dirty="0"/>
          </a:p>
          <a:p>
            <a:pPr>
              <a:lnSpc>
                <a:spcPct val="170000"/>
              </a:lnSpc>
            </a:pPr>
            <a:r>
              <a:rPr lang="en-US" b="1" u="sng" dirty="0"/>
              <a:t>9.  </a:t>
            </a:r>
            <a:r>
              <a:rPr lang="en-US" sz="1800" dirty="0"/>
              <a:t>Tweet Like Count: Number of likes of the tweet</a:t>
            </a:r>
            <a:endParaRPr lang="he-IL" sz="1800" dirty="0"/>
          </a:p>
          <a:p>
            <a:pPr>
              <a:lnSpc>
                <a:spcPct val="170000"/>
              </a:lnSpc>
            </a:pPr>
            <a:r>
              <a:rPr lang="en-US" b="1" u="sng" dirty="0"/>
              <a:t>10.  </a:t>
            </a:r>
            <a:r>
              <a:rPr lang="en-US" sz="1800" dirty="0"/>
              <a:t>Tweet Date: Date of the tweet </a:t>
            </a:r>
          </a:p>
        </p:txBody>
      </p:sp>
    </p:spTree>
    <p:extLst>
      <p:ext uri="{BB962C8B-B14F-4D97-AF65-F5344CB8AC3E}">
        <p14:creationId xmlns:p14="http://schemas.microsoft.com/office/powerpoint/2010/main" val="361205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20;p33">
            <a:extLst>
              <a:ext uri="{FF2B5EF4-FFF2-40B4-BE49-F238E27FC236}">
                <a16:creationId xmlns:a16="http://schemas.microsoft.com/office/drawing/2014/main" id="{00B740C3-A66D-5BD2-8257-6A904C479CAB}"/>
              </a:ext>
            </a:extLst>
          </p:cNvPr>
          <p:cNvGrpSpPr/>
          <p:nvPr/>
        </p:nvGrpSpPr>
        <p:grpSpPr>
          <a:xfrm>
            <a:off x="6418591" y="739030"/>
            <a:ext cx="5666926" cy="874637"/>
            <a:chOff x="1575694" y="930575"/>
            <a:chExt cx="1989550" cy="713693"/>
          </a:xfrm>
        </p:grpSpPr>
        <p:sp>
          <p:nvSpPr>
            <p:cNvPr id="11" name="Google Shape;821;p33">
              <a:extLst>
                <a:ext uri="{FF2B5EF4-FFF2-40B4-BE49-F238E27FC236}">
                  <a16:creationId xmlns:a16="http://schemas.microsoft.com/office/drawing/2014/main" id="{7EF7A7E2-9AEE-6E8C-88E2-2C9C2EE0E5ED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2;p33">
              <a:extLst>
                <a:ext uri="{FF2B5EF4-FFF2-40B4-BE49-F238E27FC236}">
                  <a16:creationId xmlns:a16="http://schemas.microsoft.com/office/drawing/2014/main" id="{2FA49B94-89F7-EA49-E16F-AAE829AFAD4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6;p26">
            <a:extLst>
              <a:ext uri="{FF2B5EF4-FFF2-40B4-BE49-F238E27FC236}">
                <a16:creationId xmlns:a16="http://schemas.microsoft.com/office/drawing/2014/main" id="{D92976BA-A571-75FA-B89C-16563C360394}"/>
              </a:ext>
            </a:extLst>
          </p:cNvPr>
          <p:cNvSpPr txBox="1">
            <a:spLocks/>
          </p:cNvSpPr>
          <p:nvPr/>
        </p:nvSpPr>
        <p:spPr>
          <a:xfrm>
            <a:off x="6391312" y="364166"/>
            <a:ext cx="5694199" cy="1260069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בחרנו לצמצם את הדאטה שלנו, </a:t>
            </a:r>
          </a:p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לפי כמות עוקבים וסטטוסים מעל החציון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5DBB644F-2748-3280-679E-C475F71C406A}"/>
              </a:ext>
            </a:extLst>
          </p:cNvPr>
          <p:cNvGrpSpPr/>
          <p:nvPr/>
        </p:nvGrpSpPr>
        <p:grpSpPr>
          <a:xfrm>
            <a:off x="6326531" y="5317530"/>
            <a:ext cx="5666926" cy="874637"/>
            <a:chOff x="1575694" y="930575"/>
            <a:chExt cx="1989550" cy="71369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EB9A6302-8CB1-2F20-E58D-FE4DCEF3D68C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9430E229-A9AA-93E9-B461-0EC47A7F242D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66;p26">
            <a:extLst>
              <a:ext uri="{FF2B5EF4-FFF2-40B4-BE49-F238E27FC236}">
                <a16:creationId xmlns:a16="http://schemas.microsoft.com/office/drawing/2014/main" id="{2006DA02-CCC2-E1B8-B446-ABE3245D5596}"/>
              </a:ext>
            </a:extLst>
          </p:cNvPr>
          <p:cNvSpPr txBox="1">
            <a:spLocks/>
          </p:cNvSpPr>
          <p:nvPr/>
        </p:nvSpPr>
        <p:spPr>
          <a:xfrm>
            <a:off x="6466198" y="5488248"/>
            <a:ext cx="5360305" cy="58981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המילים הנפוצות ביותר בציוצים</a:t>
            </a:r>
          </a:p>
        </p:txBody>
      </p:sp>
      <p:grpSp>
        <p:nvGrpSpPr>
          <p:cNvPr id="4" name="Google Shape;820;p33">
            <a:extLst>
              <a:ext uri="{FF2B5EF4-FFF2-40B4-BE49-F238E27FC236}">
                <a16:creationId xmlns:a16="http://schemas.microsoft.com/office/drawing/2014/main" id="{9F8CA387-E11B-58F1-1C1B-E8D80F1A437B}"/>
              </a:ext>
            </a:extLst>
          </p:cNvPr>
          <p:cNvGrpSpPr/>
          <p:nvPr/>
        </p:nvGrpSpPr>
        <p:grpSpPr>
          <a:xfrm>
            <a:off x="7516033" y="3088342"/>
            <a:ext cx="4457804" cy="818027"/>
            <a:chOff x="1575694" y="930575"/>
            <a:chExt cx="1989550" cy="713693"/>
          </a:xfrm>
        </p:grpSpPr>
        <p:sp>
          <p:nvSpPr>
            <p:cNvPr id="5" name="Google Shape;821;p33">
              <a:extLst>
                <a:ext uri="{FF2B5EF4-FFF2-40B4-BE49-F238E27FC236}">
                  <a16:creationId xmlns:a16="http://schemas.microsoft.com/office/drawing/2014/main" id="{9C5EEF1D-51D8-C07B-6F56-9F612742EE54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2;p33">
              <a:extLst>
                <a:ext uri="{FF2B5EF4-FFF2-40B4-BE49-F238E27FC236}">
                  <a16:creationId xmlns:a16="http://schemas.microsoft.com/office/drawing/2014/main" id="{DDDA9E02-270F-92DE-DABE-DE686BF09DD7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66;p26">
            <a:extLst>
              <a:ext uri="{FF2B5EF4-FFF2-40B4-BE49-F238E27FC236}">
                <a16:creationId xmlns:a16="http://schemas.microsoft.com/office/drawing/2014/main" id="{CCF7BB1A-247B-19AB-2245-6E7C5B4A9BE4}"/>
              </a:ext>
            </a:extLst>
          </p:cNvPr>
          <p:cNvSpPr txBox="1">
            <a:spLocks/>
          </p:cNvSpPr>
          <p:nvPr/>
        </p:nvSpPr>
        <p:spPr>
          <a:xfrm>
            <a:off x="7606662" y="3429000"/>
            <a:ext cx="4367171" cy="551635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התפלגות מספר הציוצים לפי שעה וימים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11B9DBA8-8FB1-CF34-E315-128FD0FD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" y="482869"/>
            <a:ext cx="5624235" cy="13606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BD228BC-0EFD-8A64-6356-8C64D447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35" y="2051768"/>
            <a:ext cx="3575405" cy="24477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26012206-1DC0-C43A-90BC-37D87D0FA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3" y="2044871"/>
            <a:ext cx="3559730" cy="24477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0F2E84C6-7080-EFEE-2502-3918129D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5" y="4693916"/>
            <a:ext cx="5624235" cy="19840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67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BEE71A-353E-49B4-9F8D-D2E784E50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42" name="Color">
              <a:extLst>
                <a:ext uri="{FF2B5EF4-FFF2-40B4-BE49-F238E27FC236}">
                  <a16:creationId xmlns:a16="http://schemas.microsoft.com/office/drawing/2014/main" id="{0C9DD877-6006-4DF4-90EE-97EB9CA6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380AA621-5EB1-4034-A9BE-9FD3CEC58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8">
            <a:extLst>
              <a:ext uri="{FF2B5EF4-FFF2-40B4-BE49-F238E27FC236}">
                <a16:creationId xmlns:a16="http://schemas.microsoft.com/office/drawing/2014/main" id="{5C55D814-0583-F0EF-01A3-2E493B2F0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" y="2345484"/>
            <a:ext cx="3438866" cy="226965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D61DA90-1F7E-E72B-B7F4-624D4C994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4911" y="1119991"/>
            <a:ext cx="4827936" cy="1193900"/>
          </a:xfrm>
        </p:spPr>
        <p:txBody>
          <a:bodyPr anchor="t">
            <a:normAutofit/>
          </a:bodyPr>
          <a:lstStyle/>
          <a:p>
            <a:pPr marL="0" indent="0" algn="r" defTabSz="914400" rtl="1" eaLnBrk="1" latinLnBrk="0" hangingPunct="1">
              <a:spcBef>
                <a:spcPts val="1000"/>
              </a:spcBef>
              <a:buNone/>
            </a:pP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במהלך חקירת הדאטה, גילינו ש95% מהציוצים קיבלו מתחת ל58 לייקים. משום כך, בחרנו להתייחס לבעיה זו מסוג </a:t>
            </a:r>
            <a:r>
              <a:rPr lang="en-US" sz="1800" dirty="0"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outlier detection</a:t>
            </a: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, על מנת לזהות את תוכן הציוצים שמקבלים כמות גבוהה של לייקים באופן חריג</a:t>
            </a:r>
            <a:r>
              <a:rPr lang="en-IL" sz="1800">
                <a:effectLst/>
              </a:rPr>
              <a:t> </a:t>
            </a:r>
            <a:endParaRPr lang="he-IL" sz="180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023D3BE-41A3-F8FD-08F3-F080EA49E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" y="1181405"/>
            <a:ext cx="5992526" cy="103371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4C965CC3-E1B8-4CF5-B06E-5957724B9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78" y="4723544"/>
            <a:ext cx="4527480" cy="2026048"/>
          </a:xfrm>
          <a:prstGeom prst="rect">
            <a:avLst/>
          </a:prstGeom>
          <a:noFill/>
        </p:spPr>
      </p:pic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33B38C79-00BA-9F62-B002-21D29F428197}"/>
              </a:ext>
            </a:extLst>
          </p:cNvPr>
          <p:cNvSpPr txBox="1">
            <a:spLocks/>
          </p:cNvSpPr>
          <p:nvPr/>
        </p:nvSpPr>
        <p:spPr>
          <a:xfrm>
            <a:off x="6564885" y="4627781"/>
            <a:ext cx="4827936" cy="15279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1800" dirty="0">
                <a:ea typeface="Calibri" panose="020F0502020204030204" pitchFamily="34" charset="0"/>
                <a:cs typeface="David" panose="020E0502060401010101" pitchFamily="34" charset="-79"/>
              </a:rPr>
              <a:t>נציין כי 0 מייצג ציוץ אינו חריג, ו-1 מייצג ציוץ בעל מספר לייקים גבוה באופן חריג</a:t>
            </a:r>
            <a:endParaRPr lang="he-IL" sz="1800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5336764-540C-FCFC-1DFA-B8417CD12C66}"/>
              </a:ext>
            </a:extLst>
          </p:cNvPr>
          <p:cNvSpPr txBox="1"/>
          <p:nvPr/>
        </p:nvSpPr>
        <p:spPr>
          <a:xfrm>
            <a:off x="5348319" y="298456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זיהוי ציוץ בעל מספר לייקים גבוה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1901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78767B-EB8E-B112-E9BA-895B15E9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1022"/>
            <a:ext cx="4732655" cy="302387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00E034F9-8C2A-4B2E-59DF-BFC92467CBBA}"/>
              </a:ext>
            </a:extLst>
          </p:cNvPr>
          <p:cNvSpPr txBox="1"/>
          <p:nvPr/>
        </p:nvSpPr>
        <p:spPr>
          <a:xfrm>
            <a:off x="5026844" y="284695"/>
            <a:ext cx="6094428" cy="887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חילקנו את סט האימון לאימון וולידזציה, ביצענו </a:t>
            </a:r>
            <a:r>
              <a:rPr lang="en-US" sz="18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Arial" panose="020B0604020202020204" pitchFamily="34" charset="0"/>
              </a:rPr>
              <a:t>embedding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 וחזינו  בעזרת מודל למידה עמוקה בצורת </a:t>
            </a:r>
            <a:r>
              <a:rPr lang="en-US" sz="1800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Arial" panose="020B0604020202020204" pitchFamily="34" charset="0"/>
              </a:rPr>
              <a:t>autoencoder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. </a:t>
            </a:r>
            <a:endParaRPr lang="en-IL" sz="16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A5D9D906-67E9-3400-487D-41C7A0D8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8" y="173108"/>
            <a:ext cx="3531478" cy="3314280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7E937C5F-4B50-A931-939E-A98325ED0A97}"/>
              </a:ext>
            </a:extLst>
          </p:cNvPr>
          <p:cNvSpPr txBox="1"/>
          <p:nvPr/>
        </p:nvSpPr>
        <p:spPr>
          <a:xfrm>
            <a:off x="5583025" y="3890616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dirty="0"/>
              <a:t>כדי למדוד את תוצאתנו השתמשנו במדד </a:t>
            </a:r>
            <a:r>
              <a:rPr lang="en-US" dirty="0"/>
              <a:t>recall</a:t>
            </a:r>
            <a:r>
              <a:rPr lang="he-IL" dirty="0"/>
              <a:t>, מכיוון שמדובר בבעיית זיהוי חריגים וקיבלנו תוצאה שאינה מספקת- 26.5%.</a:t>
            </a:r>
          </a:p>
        </p:txBody>
      </p:sp>
    </p:spTree>
    <p:extLst>
      <p:ext uri="{BB962C8B-B14F-4D97-AF65-F5344CB8AC3E}">
        <p14:creationId xmlns:p14="http://schemas.microsoft.com/office/powerpoint/2010/main" val="2915905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922139-3391-802F-7341-2D186886A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50" y="365125"/>
            <a:ext cx="4689049" cy="1325563"/>
          </a:xfrm>
        </p:spPr>
        <p:txBody>
          <a:bodyPr/>
          <a:lstStyle/>
          <a:p>
            <a:pPr algn="r" rtl="1"/>
            <a:r>
              <a:rPr lang="he-IL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האם משתמש מאומת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DD5B927-F061-8C2F-D3BD-12260B97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419180"/>
            <a:ext cx="3378724" cy="2915397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9C0CE88-67BE-B9FF-A801-AEC3D09E0152}"/>
              </a:ext>
            </a:extLst>
          </p:cNvPr>
          <p:cNvSpPr txBox="1"/>
          <p:nvPr/>
        </p:nvSpPr>
        <p:spPr>
          <a:xfrm>
            <a:off x="4295657" y="1690688"/>
            <a:ext cx="724589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גילינו כי יש בערך שני שליש משתמשים לא מאומתים ע״י טוויטר ושליש מאומתים</a:t>
            </a:r>
            <a:r>
              <a:rPr lang="en-IL">
                <a:effectLst/>
              </a:rPr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1246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C9B5098-7722-4D8E-A5A6-44E6AA2EE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C5DE6B4-C26A-40A1-9695-34DA0FA16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377864-4099-4A86-A171-A3F354F9E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2063333-816F-442C-A0E6-238F0678B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9921A5F-4D4C-42B7-98D9-645B73D4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FA6116F-BE83-42B4-8BDA-6EAC8FA16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EA09B1D-9740-4D06-93FD-71978CC5E0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1E39DE-8D39-0C8F-4057-7D0B63706C1D}"/>
              </a:ext>
            </a:extLst>
          </p:cNvPr>
          <p:cNvSpPr txBox="1"/>
          <p:nvPr/>
        </p:nvSpPr>
        <p:spPr>
          <a:xfrm>
            <a:off x="6098461" y="-772874"/>
            <a:ext cx="6040966" cy="2073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" algn="r" rtl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endParaRPr lang="en-US" sz="4000" b="1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C8AB3E5-7F58-CC26-B8F1-D065AAE17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79" y="489587"/>
            <a:ext cx="3747955" cy="206032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48C99C8-E8A0-6F3A-B08F-CB3F57402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79" y="2936344"/>
            <a:ext cx="3884243" cy="226970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B25B1BA-7F11-AF94-5C2C-E03BE7C3D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265" y="2998059"/>
            <a:ext cx="4170158" cy="219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90E859BC-0E16-0F4A-605A-62A5849D0923}"/>
              </a:ext>
            </a:extLst>
          </p:cNvPr>
          <p:cNvSpPr txBox="1"/>
          <p:nvPr/>
        </p:nvSpPr>
        <p:spPr>
          <a:xfrm>
            <a:off x="6250861" y="-620474"/>
            <a:ext cx="6040966" cy="2073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" algn="r" rtl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בדקנו</a:t>
            </a:r>
            <a:r>
              <a:rPr lang="en-US" sz="2800" b="1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את</a:t>
            </a:r>
            <a:r>
              <a:rPr lang="en-US" sz="2800" b="1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האורך</a:t>
            </a:r>
            <a:r>
              <a:rPr lang="en-US" sz="2800" b="1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הציוצים</a:t>
            </a:r>
            <a:r>
              <a:rPr lang="he-IL" sz="2800" b="1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ומספר הלייקים הממוצע</a:t>
            </a:r>
            <a:r>
              <a:rPr lang="en-US" sz="2800" b="1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לפי</a:t>
            </a:r>
            <a:r>
              <a:rPr lang="en-US" sz="2800" b="1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lang="he-IL" sz="2800" b="1" dirty="0">
                <a:solidFill>
                  <a:schemeClr val="bg1"/>
                </a:solidFill>
                <a:effectLst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סוג המשתמש</a:t>
            </a:r>
            <a:endParaRPr lang="en-US" sz="4000" b="1" dirty="0">
              <a:solidFill>
                <a:schemeClr val="bg1"/>
              </a:solidFill>
              <a:effectLst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05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05B9198A-833E-4C54-9E89-C96436E93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02178"/>
            <a:ext cx="6920584" cy="544348"/>
          </a:xfrm>
        </p:spPr>
        <p:txBody>
          <a:bodyPr/>
          <a:lstStyle/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גם כאן ביצענו </a:t>
            </a:r>
            <a:r>
              <a:rPr lang="en-US" sz="1800" dirty="0"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embedding</a:t>
            </a: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 וחזינו בעזרת מודל </a:t>
            </a:r>
            <a:r>
              <a:rPr lang="en-US" sz="1800" dirty="0"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RNN</a:t>
            </a: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 מסוג </a:t>
            </a:r>
            <a:r>
              <a:rPr lang="en-US" sz="1800" dirty="0"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LSTM</a:t>
            </a:r>
            <a:endParaRPr lang="he-IL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EEB77626-5927-770B-E00E-A51B1800A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895" y="3592480"/>
            <a:ext cx="4170547" cy="308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A6D9E61-1FED-6C35-CD03-8AD50ED0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8" y="961403"/>
            <a:ext cx="5613400" cy="2616200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033D4D8-BC96-C3EA-F170-0DFCBD6E47CA}"/>
              </a:ext>
            </a:extLst>
          </p:cNvPr>
          <p:cNvSpPr txBox="1"/>
          <p:nvPr/>
        </p:nvSpPr>
        <p:spPr>
          <a:xfrm>
            <a:off x="7143907" y="3940405"/>
            <a:ext cx="362150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algn="r" defTabSz="914400" rtl="1" eaLnBrk="1" latinLnBrk="0" hangingPunct="1"/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קיבלנו 84.36%</a:t>
            </a:r>
            <a:r>
              <a:rPr lang="en-US" sz="1800" dirty="0"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accuracy  </a:t>
            </a: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על סט המבחן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744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6483B2-E4AB-4B9B-8095-EFDF3771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F6F7DCBC-657D-4A6A-8ECA-E624AA9E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4870CDC1-11AF-44D7-93E6-339AF652F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2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2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2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49B126-37A8-2342-83B9-27CA5FB1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379" y="362496"/>
            <a:ext cx="7946996" cy="783762"/>
          </a:xfrm>
        </p:spPr>
        <p:txBody>
          <a:bodyPr anchor="ctr">
            <a:normAutofit fontScale="90000"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he-IL" sz="3600" b="1" dirty="0">
                <a:solidFill>
                  <a:schemeClr val="bg1"/>
                </a:solidFill>
                <a:latin typeface="Calibri" panose="020F0502020204030204" pitchFamily="34" charset="0"/>
                <a:cs typeface="David" panose="020E0502060401010101" pitchFamily="34" charset="-79"/>
              </a:rPr>
              <a:t>בעיה 3- ניסיון שיפור המודל הראשון </a:t>
            </a:r>
            <a:br>
              <a:rPr lang="he-IL" sz="3600" b="1" dirty="0">
                <a:solidFill>
                  <a:schemeClr val="bg1"/>
                </a:solidFill>
                <a:latin typeface="Calibri" panose="020F0502020204030204" pitchFamily="34" charset="0"/>
                <a:cs typeface="David" panose="020E0502060401010101" pitchFamily="34" charset="-79"/>
              </a:rPr>
            </a:br>
            <a:endParaRPr lang="en-IL" sz="3600" b="1">
              <a:solidFill>
                <a:schemeClr val="bg1"/>
              </a:solidFill>
              <a:latin typeface="Calibri" panose="020F0502020204030204" pitchFamily="34" charset="0"/>
              <a:cs typeface="David" panose="020E0502060401010101" pitchFamily="34" charset="-79"/>
            </a:endParaRP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0CB3ACC9-7A74-31F0-57F3-B09E746CDC58}"/>
              </a:ext>
            </a:extLst>
          </p:cNvPr>
          <p:cNvSpPr txBox="1">
            <a:spLocks/>
          </p:cNvSpPr>
          <p:nvPr/>
        </p:nvSpPr>
        <p:spPr>
          <a:xfrm>
            <a:off x="4089259" y="1343767"/>
            <a:ext cx="7825412" cy="221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70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lang="he-IL" sz="2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David" panose="020E0502060401010101" pitchFamily="34" charset="-79"/>
              </a:rPr>
              <a:t>ביצענו שלושה מודלים על דאטה האסונות: </a:t>
            </a:r>
            <a:endParaRPr lang="en-IL" sz="2000">
              <a:solidFill>
                <a:schemeClr val="bg1"/>
              </a:solidFill>
              <a:latin typeface="Calibri" panose="020F0502020204030204" pitchFamily="34" charset="0"/>
              <a:ea typeface="+mj-ea"/>
              <a:cs typeface="David" panose="020E0502060401010101" pitchFamily="34" charset="-79"/>
            </a:endParaRPr>
          </a:p>
          <a:p>
            <a:pPr marL="0" lvl="0" indent="0" algn="r" rtl="1">
              <a:lnSpc>
                <a:spcPct val="170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lang="he-IL" sz="2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David" panose="020E0502060401010101" pitchFamily="34" charset="-79"/>
              </a:rPr>
              <a:t>1. מודל שחוזה את אפיון המשתמש.</a:t>
            </a:r>
            <a:endParaRPr lang="en-IL" sz="2000">
              <a:solidFill>
                <a:schemeClr val="bg1"/>
              </a:solidFill>
              <a:latin typeface="Calibri" panose="020F0502020204030204" pitchFamily="34" charset="0"/>
              <a:ea typeface="+mj-ea"/>
              <a:cs typeface="David" panose="020E0502060401010101" pitchFamily="34" charset="-79"/>
            </a:endParaRPr>
          </a:p>
          <a:p>
            <a:pPr marL="0" lvl="0" indent="0" algn="r" rtl="1">
              <a:lnSpc>
                <a:spcPct val="170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lang="he-IL" sz="2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David" panose="020E0502060401010101" pitchFamily="34" charset="-79"/>
              </a:rPr>
              <a:t>2. מודל שחוזה האם ציוץ עשוי לקבל מספר לייקים גבוה באופן חריג.</a:t>
            </a:r>
            <a:endParaRPr lang="en-IL" sz="2000">
              <a:solidFill>
                <a:schemeClr val="bg1"/>
              </a:solidFill>
              <a:latin typeface="Calibri" panose="020F0502020204030204" pitchFamily="34" charset="0"/>
              <a:ea typeface="+mj-ea"/>
              <a:cs typeface="David" panose="020E0502060401010101" pitchFamily="34" charset="-79"/>
            </a:endParaRPr>
          </a:p>
          <a:p>
            <a:pPr marL="0" lvl="0" indent="0" algn="r" rtl="1">
              <a:lnSpc>
                <a:spcPct val="170000"/>
              </a:lnSpc>
              <a:spcBef>
                <a:spcPct val="0"/>
              </a:spcBef>
              <a:spcAft>
                <a:spcPts val="800"/>
              </a:spcAft>
              <a:buNone/>
            </a:pPr>
            <a:r>
              <a:rPr lang="he-IL" sz="2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David" panose="020E0502060401010101" pitchFamily="34" charset="-79"/>
              </a:rPr>
              <a:t>3. מודל שמשלב את שניהם.</a:t>
            </a:r>
            <a:endParaRPr lang="en-IL" sz="2000">
              <a:solidFill>
                <a:schemeClr val="bg1"/>
              </a:solidFill>
              <a:latin typeface="Calibri" panose="020F0502020204030204" pitchFamily="34" charset="0"/>
              <a:ea typeface="+mj-ea"/>
              <a:cs typeface="David" panose="020E0502060401010101" pitchFamily="34" charset="-79"/>
            </a:endParaRPr>
          </a:p>
          <a:p>
            <a:pPr algn="r" rtl="1"/>
            <a:endParaRPr lang="he-IL" sz="7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A3981C4-F9DC-6AE0-DB4B-A0871A671059}"/>
              </a:ext>
            </a:extLst>
          </p:cNvPr>
          <p:cNvSpPr txBox="1"/>
          <p:nvPr/>
        </p:nvSpPr>
        <p:spPr>
          <a:xfrm>
            <a:off x="1480007" y="4316716"/>
            <a:ext cx="10434664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על מנת לשלב עמודה נומרית עם עמודת </a:t>
            </a:r>
            <a:r>
              <a:rPr lang="he-IL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טקסט, </a:t>
            </a:r>
            <a:r>
              <a:rPr lang="he-IL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שרשרנו את הווקטור </a:t>
            </a:r>
            <a:r>
              <a:rPr lang="en-US" sz="2000" dirty="0" err="1">
                <a:solidFill>
                  <a:schemeClr val="bg1"/>
                </a:solidFill>
                <a:effectLst/>
                <a:latin typeface="David" panose="020E0502060401010101" pitchFamily="34" charset="-79"/>
                <a:ea typeface="Calibri" panose="020F0502020204030204" pitchFamily="34" charset="0"/>
                <a:cs typeface="Arial" panose="020B0604020202020204" pitchFamily="34" charset="0"/>
              </a:rPr>
              <a:t>tf-idf</a:t>
            </a:r>
            <a:r>
              <a:rPr lang="he-IL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 של כל ציוץ (</a:t>
            </a:r>
            <a:r>
              <a:rPr lang="he-IL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מהדאטה</a:t>
            </a:r>
            <a:r>
              <a:rPr lang="he-IL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 הראשון) עם העמודה הבינארית שיש לנו וערמנו כל אחד מהווקטורים הללו זה על גבי זה כדי לקבל מטריצה.</a:t>
            </a:r>
            <a:endParaRPr lang="en-IL" sz="20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algn="r" defTabSz="914400" rtl="1" eaLnBrk="1" latinLnBrk="0" hangingPunct="1"/>
            <a:endParaRPr lang="he-I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72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679D797-4939-91E1-2CC9-303982BC4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095" y="471817"/>
            <a:ext cx="10571375" cy="351967"/>
          </a:xfrm>
        </p:spPr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אימנו את ה</a:t>
            </a:r>
            <a:r>
              <a:rPr lang="en-US" sz="1800" dirty="0"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DL</a:t>
            </a:r>
            <a:r>
              <a:rPr lang="he-IL" sz="1800" dirty="0">
                <a:effectLst/>
                <a:latin typeface="David" panose="020E0502060401010101" pitchFamily="34" charset="-79"/>
                <a:ea typeface="Calibri" panose="020F0502020204030204" pitchFamily="34" charset="0"/>
              </a:rPr>
              <a:t> </a:t>
            </a: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על המטריצה הנ״ל, וביצענו תחזית האם ציוץ מדבר על אסון אמיתי או לא,</a:t>
            </a:r>
            <a:r>
              <a:rPr lang="en-IL" sz="1200">
                <a:effectLst/>
              </a:rPr>
              <a:t> </a:t>
            </a:r>
            <a:r>
              <a:rPr lang="he-IL" sz="1800" dirty="0">
                <a:effectLst/>
                <a:ea typeface="Calibri" panose="020F0502020204030204" pitchFamily="34" charset="0"/>
                <a:cs typeface="David" panose="020E0502060401010101" pitchFamily="34" charset="-79"/>
              </a:rPr>
              <a:t>קיבלנו את התוצאות הבאות: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DC4BC23-1C28-A91F-7AB1-0B80E2188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87" y="1185919"/>
            <a:ext cx="7814883" cy="39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196220D-2622-21F6-90EB-D117623B522A}"/>
              </a:ext>
            </a:extLst>
          </p:cNvPr>
          <p:cNvSpPr txBox="1"/>
          <p:nvPr/>
        </p:nvSpPr>
        <p:spPr>
          <a:xfrm>
            <a:off x="3729626" y="5494760"/>
            <a:ext cx="78598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avid" panose="020E0502060401010101" pitchFamily="34" charset="-79"/>
              </a:rPr>
              <a:t>נבחין כי תוצאות המודלים מעט גבוהות יותר, אך התוצאות הללו לא מתקבלות בכל ההרצות.</a:t>
            </a:r>
            <a:endParaRPr lang="en-IL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0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5C1C68E4-E2D2-F5FB-002F-C75BA11604D2}"/>
              </a:ext>
            </a:extLst>
          </p:cNvPr>
          <p:cNvSpPr/>
          <p:nvPr/>
        </p:nvSpPr>
        <p:spPr>
          <a:xfrm>
            <a:off x="233422" y="150471"/>
            <a:ext cx="11725155" cy="6377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BA22317-D793-97C0-EA5D-27E035965943}"/>
              </a:ext>
            </a:extLst>
          </p:cNvPr>
          <p:cNvSpPr txBox="1"/>
          <p:nvPr/>
        </p:nvSpPr>
        <p:spPr>
          <a:xfrm>
            <a:off x="407044" y="1887610"/>
            <a:ext cx="11377912" cy="3347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latin typeface="Segoe UI Light" panose="020B0502040204020203" pitchFamily="34" charset="0"/>
                <a:cs typeface="Segoe UI Light" panose="020B0502040204020203" pitchFamily="34" charset="0"/>
                <a:sym typeface="Anaheim"/>
              </a:rPr>
              <a:t>בשנים האחרונות ידיעות תקשורתיות מועברות יותר ויותר ברשתות החברתיות ובפרט </a:t>
            </a:r>
            <a:r>
              <a:rPr lang="he-IL" sz="2400" b="1" dirty="0" err="1">
                <a:latin typeface="Segoe UI Light" panose="020B0502040204020203" pitchFamily="34" charset="0"/>
                <a:cs typeface="Segoe UI Light" panose="020B0502040204020203" pitchFamily="34" charset="0"/>
                <a:sym typeface="Anaheim"/>
              </a:rPr>
              <a:t>ב״טוויטר</a:t>
            </a:r>
            <a:r>
              <a:rPr lang="he-IL" sz="2400" b="1" dirty="0">
                <a:latin typeface="Segoe UI Light" panose="020B0502040204020203" pitchFamily="34" charset="0"/>
                <a:cs typeface="Segoe UI Light" panose="020B0502040204020203" pitchFamily="34" charset="0"/>
                <a:sym typeface="Anaheim"/>
              </a:rPr>
              <a:t>״.</a:t>
            </a:r>
          </a:p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latin typeface="Segoe UI Light" panose="020B0502040204020203" pitchFamily="34" charset="0"/>
                <a:cs typeface="Segoe UI Light" panose="020B0502040204020203" pitchFamily="34" charset="0"/>
                <a:sym typeface="Anaheim"/>
              </a:rPr>
              <a:t>בדקנו כיצד אפשר לנתר בצורה טובה יותר ציוצים העוסקים באסונות.</a:t>
            </a:r>
          </a:p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latin typeface="Segoe UI Light" panose="020B0502040204020203" pitchFamily="34" charset="0"/>
                <a:cs typeface="Segoe UI Light" panose="020B0502040204020203" pitchFamily="34" charset="0"/>
                <a:sym typeface="Anaheim"/>
              </a:rPr>
              <a:t>בפרויקט חקרנו ציוצים בניסיון לחזות האם פרמטרים מסוימים של הציוץ, כדוגמת מספר </a:t>
            </a:r>
            <a:r>
              <a:rPr lang="he-IL" sz="2400" b="1" dirty="0" err="1">
                <a:latin typeface="Segoe UI Light" panose="020B0502040204020203" pitchFamily="34" charset="0"/>
                <a:cs typeface="Segoe UI Light" panose="020B0502040204020203" pitchFamily="34" charset="0"/>
                <a:sym typeface="Anaheim"/>
              </a:rPr>
              <a:t>לייקים</a:t>
            </a:r>
            <a:r>
              <a:rPr lang="he-IL" sz="2400" b="1" dirty="0">
                <a:latin typeface="Segoe UI Light" panose="020B0502040204020203" pitchFamily="34" charset="0"/>
                <a:cs typeface="Segoe UI Light" panose="020B0502040204020203" pitchFamily="34" charset="0"/>
                <a:sym typeface="Anaheim"/>
              </a:rPr>
              <a:t> גבוה באופן חריג או האם המשתמש מאומת, יכולים לשפר את יכולת החיזוי האם ציוץ מתאר אסון אמיתי. </a:t>
            </a:r>
          </a:p>
        </p:txBody>
      </p:sp>
      <p:grpSp>
        <p:nvGrpSpPr>
          <p:cNvPr id="8" name="Google Shape;820;p33">
            <a:extLst>
              <a:ext uri="{FF2B5EF4-FFF2-40B4-BE49-F238E27FC236}">
                <a16:creationId xmlns:a16="http://schemas.microsoft.com/office/drawing/2014/main" id="{3425682E-B054-1437-77FA-F3BD36981DA9}"/>
              </a:ext>
            </a:extLst>
          </p:cNvPr>
          <p:cNvGrpSpPr/>
          <p:nvPr/>
        </p:nvGrpSpPr>
        <p:grpSpPr>
          <a:xfrm>
            <a:off x="2510356" y="439309"/>
            <a:ext cx="7482840" cy="1239701"/>
            <a:chOff x="1575694" y="930575"/>
            <a:chExt cx="1989550" cy="713693"/>
          </a:xfrm>
        </p:grpSpPr>
        <p:sp>
          <p:nvSpPr>
            <p:cNvPr id="12" name="Google Shape;821;p33">
              <a:extLst>
                <a:ext uri="{FF2B5EF4-FFF2-40B4-BE49-F238E27FC236}">
                  <a16:creationId xmlns:a16="http://schemas.microsoft.com/office/drawing/2014/main" id="{FE7E3A55-5899-15D4-E448-0E66F26593E6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2;p33">
              <a:extLst>
                <a:ext uri="{FF2B5EF4-FFF2-40B4-BE49-F238E27FC236}">
                  <a16:creationId xmlns:a16="http://schemas.microsoft.com/office/drawing/2014/main" id="{912CBA08-E3D0-9354-9E70-AC78512C7F0C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510;p29">
            <a:extLst>
              <a:ext uri="{FF2B5EF4-FFF2-40B4-BE49-F238E27FC236}">
                <a16:creationId xmlns:a16="http://schemas.microsoft.com/office/drawing/2014/main" id="{126FD9FB-9FB7-EE78-8785-D8CD070CE3DA}"/>
              </a:ext>
            </a:extLst>
          </p:cNvPr>
          <p:cNvGrpSpPr/>
          <p:nvPr/>
        </p:nvGrpSpPr>
        <p:grpSpPr>
          <a:xfrm>
            <a:off x="11519455" y="1981575"/>
            <a:ext cx="510499" cy="480812"/>
            <a:chOff x="4694531" y="2250235"/>
            <a:chExt cx="1090502" cy="1018186"/>
          </a:xfrm>
        </p:grpSpPr>
        <p:sp>
          <p:nvSpPr>
            <p:cNvPr id="25" name="Google Shape;511;p29">
              <a:extLst>
                <a:ext uri="{FF2B5EF4-FFF2-40B4-BE49-F238E27FC236}">
                  <a16:creationId xmlns:a16="http://schemas.microsoft.com/office/drawing/2014/main" id="{50A53EEB-FD62-C759-93D3-EB4935C5BB2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512;p29">
              <a:extLst>
                <a:ext uri="{FF2B5EF4-FFF2-40B4-BE49-F238E27FC236}">
                  <a16:creationId xmlns:a16="http://schemas.microsoft.com/office/drawing/2014/main" id="{07303F05-3497-8DA4-0701-D5F5A6305398}"/>
                </a:ext>
              </a:extLst>
            </p:cNvPr>
            <p:cNvSpPr/>
            <p:nvPr/>
          </p:nvSpPr>
          <p:spPr>
            <a:xfrm>
              <a:off x="4885566" y="2434781"/>
              <a:ext cx="695195" cy="649094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513;p29">
              <a:extLst>
                <a:ext uri="{FF2B5EF4-FFF2-40B4-BE49-F238E27FC236}">
                  <a16:creationId xmlns:a16="http://schemas.microsoft.com/office/drawing/2014/main" id="{8AC08ADC-F50E-8DD1-E4B1-CD4991F78168}"/>
                </a:ext>
              </a:extLst>
            </p:cNvPr>
            <p:cNvSpPr/>
            <p:nvPr/>
          </p:nvSpPr>
          <p:spPr>
            <a:xfrm>
              <a:off x="4841912" y="2329300"/>
              <a:ext cx="782507" cy="498080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8" name="Google Shape;510;p29">
            <a:extLst>
              <a:ext uri="{FF2B5EF4-FFF2-40B4-BE49-F238E27FC236}">
                <a16:creationId xmlns:a16="http://schemas.microsoft.com/office/drawing/2014/main" id="{BF47E5E7-1528-0AAA-A4DE-39B722EDA119}"/>
              </a:ext>
            </a:extLst>
          </p:cNvPr>
          <p:cNvGrpSpPr/>
          <p:nvPr/>
        </p:nvGrpSpPr>
        <p:grpSpPr>
          <a:xfrm>
            <a:off x="11519455" y="3067164"/>
            <a:ext cx="510499" cy="480812"/>
            <a:chOff x="4694531" y="2250235"/>
            <a:chExt cx="1090502" cy="1018186"/>
          </a:xfrm>
        </p:grpSpPr>
        <p:sp>
          <p:nvSpPr>
            <p:cNvPr id="29" name="Google Shape;511;p29">
              <a:extLst>
                <a:ext uri="{FF2B5EF4-FFF2-40B4-BE49-F238E27FC236}">
                  <a16:creationId xmlns:a16="http://schemas.microsoft.com/office/drawing/2014/main" id="{ECC5F8E9-7B8D-7419-DB3F-CA2B72538C90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512;p29">
              <a:extLst>
                <a:ext uri="{FF2B5EF4-FFF2-40B4-BE49-F238E27FC236}">
                  <a16:creationId xmlns:a16="http://schemas.microsoft.com/office/drawing/2014/main" id="{B7E63B53-B820-27D6-BBE4-26F1477F5CE7}"/>
                </a:ext>
              </a:extLst>
            </p:cNvPr>
            <p:cNvSpPr/>
            <p:nvPr/>
          </p:nvSpPr>
          <p:spPr>
            <a:xfrm>
              <a:off x="4885566" y="2434781"/>
              <a:ext cx="695195" cy="649094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513;p29">
              <a:extLst>
                <a:ext uri="{FF2B5EF4-FFF2-40B4-BE49-F238E27FC236}">
                  <a16:creationId xmlns:a16="http://schemas.microsoft.com/office/drawing/2014/main" id="{22763EF7-EC1C-1764-3C3F-3A41073864FB}"/>
                </a:ext>
              </a:extLst>
            </p:cNvPr>
            <p:cNvSpPr/>
            <p:nvPr/>
          </p:nvSpPr>
          <p:spPr>
            <a:xfrm>
              <a:off x="4841912" y="2329300"/>
              <a:ext cx="782507" cy="498080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" name="Google Shape;510;p29">
            <a:extLst>
              <a:ext uri="{FF2B5EF4-FFF2-40B4-BE49-F238E27FC236}">
                <a16:creationId xmlns:a16="http://schemas.microsoft.com/office/drawing/2014/main" id="{16D70A0D-2FA4-CF02-1B91-2C5D714D7139}"/>
              </a:ext>
            </a:extLst>
          </p:cNvPr>
          <p:cNvGrpSpPr/>
          <p:nvPr/>
        </p:nvGrpSpPr>
        <p:grpSpPr>
          <a:xfrm>
            <a:off x="11529706" y="3685228"/>
            <a:ext cx="510499" cy="480812"/>
            <a:chOff x="4694531" y="2250235"/>
            <a:chExt cx="1090502" cy="1018186"/>
          </a:xfrm>
        </p:grpSpPr>
        <p:sp>
          <p:nvSpPr>
            <p:cNvPr id="33" name="Google Shape;511;p29">
              <a:extLst>
                <a:ext uri="{FF2B5EF4-FFF2-40B4-BE49-F238E27FC236}">
                  <a16:creationId xmlns:a16="http://schemas.microsoft.com/office/drawing/2014/main" id="{6D59A663-C8C4-440C-1EA8-AB1012431484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512;p29">
              <a:extLst>
                <a:ext uri="{FF2B5EF4-FFF2-40B4-BE49-F238E27FC236}">
                  <a16:creationId xmlns:a16="http://schemas.microsoft.com/office/drawing/2014/main" id="{888A6EE4-8934-F6F4-EA13-A3B3BCB32723}"/>
                </a:ext>
              </a:extLst>
            </p:cNvPr>
            <p:cNvSpPr/>
            <p:nvPr/>
          </p:nvSpPr>
          <p:spPr>
            <a:xfrm>
              <a:off x="4885566" y="2434781"/>
              <a:ext cx="695195" cy="649094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513;p29">
              <a:extLst>
                <a:ext uri="{FF2B5EF4-FFF2-40B4-BE49-F238E27FC236}">
                  <a16:creationId xmlns:a16="http://schemas.microsoft.com/office/drawing/2014/main" id="{AAF03B9F-014E-70E7-DA38-1EC7C7BF3DEE}"/>
                </a:ext>
              </a:extLst>
            </p:cNvPr>
            <p:cNvSpPr/>
            <p:nvPr/>
          </p:nvSpPr>
          <p:spPr>
            <a:xfrm>
              <a:off x="4841912" y="2329300"/>
              <a:ext cx="782507" cy="498080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8" name="Google Shape;166;p26">
            <a:extLst>
              <a:ext uri="{FF2B5EF4-FFF2-40B4-BE49-F238E27FC236}">
                <a16:creationId xmlns:a16="http://schemas.microsoft.com/office/drawing/2014/main" id="{96B324E8-5065-1317-D3BC-D946C425ECE3}"/>
              </a:ext>
            </a:extLst>
          </p:cNvPr>
          <p:cNvSpPr txBox="1">
            <a:spLocks/>
          </p:cNvSpPr>
          <p:nvPr/>
        </p:nvSpPr>
        <p:spPr>
          <a:xfrm>
            <a:off x="2557016" y="775877"/>
            <a:ext cx="7077965" cy="738742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48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רקע למחקר</a:t>
            </a:r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C42DC31B-A950-FBC2-CED5-B87D57DBD078}"/>
              </a:ext>
            </a:extLst>
          </p:cNvPr>
          <p:cNvSpPr/>
          <p:nvPr/>
        </p:nvSpPr>
        <p:spPr>
          <a:xfrm>
            <a:off x="279722" y="1679010"/>
            <a:ext cx="11806783" cy="39231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3E9E8D-8496-1B89-60D0-D60B8ED7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44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מסקנות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49AB765-8979-6AC5-CCD2-30B4631B2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הפרויקט מראה את השפעת ההתחשבות בסטטוס האימות של המשתמש ו</a:t>
            </a:r>
            <a:r>
              <a:rPr lang="en-US" sz="18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he-IL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או כמות לייקים גבוהה בחיזוי האם ציוץ קשור לאסון. </a:t>
            </a:r>
          </a:p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he-IL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ניתן להסיק מתוצאות המודלים כי הוספת העמודות הבינאריות הנ״ל אינה משפיעה בצורה משמעותית על החיזוי האם הציוץ עוסק באסון אמיתי.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he-IL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ייתכן כי תוצאת הפרויקט הייתה משתפרת אילו היינו מצליחים לבנות מודלים מותאמים יותר לבעיה. בנוסף, לא מן הנמנע כי דאטות חופפים יותר היו יכולים לשפר את התוצאות.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77378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טקסט, אדם, מקורה, שולחן כתיבה&#10;&#10;התיאור נוצר באופן אוטומטי">
            <a:extLst>
              <a:ext uri="{FF2B5EF4-FFF2-40B4-BE49-F238E27FC236}">
                <a16:creationId xmlns:a16="http://schemas.microsoft.com/office/drawing/2014/main" id="{0F36D99C-EB2B-22A9-2604-7F07C716F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A3D298A-997B-5AE2-D010-04A3661A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775" y="365125"/>
            <a:ext cx="3822189" cy="1899912"/>
          </a:xfrm>
        </p:spPr>
        <p:txBody>
          <a:bodyPr>
            <a:normAutofit/>
          </a:bodyPr>
          <a:lstStyle/>
          <a:p>
            <a:pPr algn="r" rtl="1"/>
            <a:r>
              <a:rPr lang="he-IL" sz="40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קשיים שנתקלנו במהלך הפרויקט</a:t>
            </a:r>
            <a:br>
              <a:rPr lang="en-US" sz="4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he-IL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620C00A-52B7-D097-36C8-67C049BF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4316" y="1977001"/>
            <a:ext cx="3822189" cy="3742762"/>
          </a:xfrm>
        </p:spPr>
        <p:txBody>
          <a:bodyPr>
            <a:normAutofit/>
          </a:bodyPr>
          <a:lstStyle/>
          <a:p>
            <a:pPr algn="r" rtl="1">
              <a:spcAft>
                <a:spcPts val="800"/>
              </a:spcAft>
            </a:pPr>
            <a:r>
              <a:rPr lang="he-IL" sz="2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קושי מרכזי שחווינו במהלך הפרויקט היה חיזוי מספר הלייקים לכל ציוץ. </a:t>
            </a:r>
          </a:p>
          <a:p>
            <a:pPr algn="r" rtl="1">
              <a:spcAft>
                <a:spcPts val="800"/>
              </a:spcAft>
            </a:pPr>
            <a:r>
              <a:rPr lang="he-IL" sz="2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כתוצאה מקושי זה, בחרנו לשנות את סוג הבעיה ל</a:t>
            </a:r>
            <a:r>
              <a:rPr lang="en-US" sz="2000" dirty="0">
                <a:effectLst/>
                <a:latin typeface="David" panose="020E0502060401010101" pitchFamily="34" charset="-79"/>
                <a:ea typeface="Arial" panose="020B0604020202020204" pitchFamily="34" charset="0"/>
                <a:cs typeface="Arial" panose="020B0604020202020204" pitchFamily="34" charset="0"/>
              </a:rPr>
              <a:t>outlier detection</a:t>
            </a:r>
            <a:r>
              <a:rPr lang="he-IL" sz="2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, כדי להפוך את הבעיה לפשוטה יותר. גם כאן התקשינו, ולכן החלטנו לנסות לחזות את סוג המשתמש. 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spcAft>
                <a:spcPts val="800"/>
              </a:spcAft>
            </a:pPr>
            <a:r>
              <a:rPr lang="he-IL" sz="20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David" panose="020E0502060401010101" pitchFamily="34" charset="-79"/>
              </a:rPr>
              <a:t>קושי נוסף הוא התמודדות עם שני דאטות שאין בהן חפיפה מלבד טקסט הציוץ. 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79630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6045801" y="5751199"/>
            <a:ext cx="6134284" cy="20060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6954298" y="1772791"/>
            <a:ext cx="4108937" cy="3676764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700" name="Google Shape;700;p31"/>
          <p:cNvGrpSpPr/>
          <p:nvPr/>
        </p:nvGrpSpPr>
        <p:grpSpPr>
          <a:xfrm>
            <a:off x="5858784" y="4199993"/>
            <a:ext cx="1628080" cy="1626929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6226800" y="4316203"/>
            <a:ext cx="3457" cy="7964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5" name="Google Shape;705;p31"/>
          <p:cNvSpPr/>
          <p:nvPr/>
        </p:nvSpPr>
        <p:spPr>
          <a:xfrm>
            <a:off x="10737187" y="4169553"/>
            <a:ext cx="3405" cy="660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6" name="Google Shape;706;p31"/>
          <p:cNvSpPr/>
          <p:nvPr/>
        </p:nvSpPr>
        <p:spPr>
          <a:xfrm>
            <a:off x="6226800" y="2890771"/>
            <a:ext cx="3457" cy="6444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7" name="Google Shape;707;p31"/>
          <p:cNvSpPr/>
          <p:nvPr/>
        </p:nvSpPr>
        <p:spPr>
          <a:xfrm>
            <a:off x="10737187" y="3358441"/>
            <a:ext cx="3405" cy="7964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6280541" y="2221280"/>
            <a:ext cx="4507219" cy="3084133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7016061" y="2780271"/>
            <a:ext cx="1406563" cy="3498191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" name="Google Shape;166;p26">
            <a:extLst>
              <a:ext uri="{FF2B5EF4-FFF2-40B4-BE49-F238E27FC236}">
                <a16:creationId xmlns:a16="http://schemas.microsoft.com/office/drawing/2014/main" id="{CA6B8739-43A0-AD4A-3883-6F400F469C65}"/>
              </a:ext>
            </a:extLst>
          </p:cNvPr>
          <p:cNvSpPr txBox="1">
            <a:spLocks/>
          </p:cNvSpPr>
          <p:nvPr/>
        </p:nvSpPr>
        <p:spPr>
          <a:xfrm>
            <a:off x="863285" y="3078793"/>
            <a:ext cx="4420477" cy="738742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48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תיאור הפרויקט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תמונה 39">
            <a:extLst>
              <a:ext uri="{FF2B5EF4-FFF2-40B4-BE49-F238E27FC236}">
                <a16:creationId xmlns:a16="http://schemas.microsoft.com/office/drawing/2014/main" id="{C7AF9B28-61F4-FE99-A522-B1EBDFAC9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64"/>
          <a:stretch/>
        </p:blipFill>
        <p:spPr>
          <a:xfrm rot="2021780">
            <a:off x="9158998" y="-294954"/>
            <a:ext cx="3627097" cy="3183857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BAD7936C-3742-9AB9-3C1B-4C1C8F3E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22703">
            <a:off x="-1044793" y="1104703"/>
            <a:ext cx="3627097" cy="4122278"/>
          </a:xfrm>
          <a:prstGeom prst="rect">
            <a:avLst/>
          </a:prstGeom>
        </p:spPr>
      </p:pic>
      <p:grpSp>
        <p:nvGrpSpPr>
          <p:cNvPr id="2" name="Google Shape;820;p33">
            <a:extLst>
              <a:ext uri="{FF2B5EF4-FFF2-40B4-BE49-F238E27FC236}">
                <a16:creationId xmlns:a16="http://schemas.microsoft.com/office/drawing/2014/main" id="{3F404781-3C52-2B0E-95A8-25AB69DC5274}"/>
              </a:ext>
            </a:extLst>
          </p:cNvPr>
          <p:cNvGrpSpPr/>
          <p:nvPr/>
        </p:nvGrpSpPr>
        <p:grpSpPr>
          <a:xfrm>
            <a:off x="277792" y="439309"/>
            <a:ext cx="11736729" cy="1239701"/>
            <a:chOff x="1575694" y="930575"/>
            <a:chExt cx="1989550" cy="713693"/>
          </a:xfrm>
        </p:grpSpPr>
        <p:sp>
          <p:nvSpPr>
            <p:cNvPr id="3" name="Google Shape;821;p33">
              <a:extLst>
                <a:ext uri="{FF2B5EF4-FFF2-40B4-BE49-F238E27FC236}">
                  <a16:creationId xmlns:a16="http://schemas.microsoft.com/office/drawing/2014/main" id="{BDF6E754-39F6-08EE-D398-1045F4931AD7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2;p33">
              <a:extLst>
                <a:ext uri="{FF2B5EF4-FFF2-40B4-BE49-F238E27FC236}">
                  <a16:creationId xmlns:a16="http://schemas.microsoft.com/office/drawing/2014/main" id="{E815B74E-3A1B-9C7C-F6CB-59DFA115728C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66;p26">
            <a:extLst>
              <a:ext uri="{FF2B5EF4-FFF2-40B4-BE49-F238E27FC236}">
                <a16:creationId xmlns:a16="http://schemas.microsoft.com/office/drawing/2014/main" id="{F1B146D5-51CE-EC48-50AC-59BF4A89F020}"/>
              </a:ext>
            </a:extLst>
          </p:cNvPr>
          <p:cNvSpPr txBox="1">
            <a:spLocks/>
          </p:cNvSpPr>
          <p:nvPr/>
        </p:nvSpPr>
        <p:spPr>
          <a:xfrm>
            <a:off x="177485" y="855815"/>
            <a:ext cx="12133135" cy="738742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48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בעיה 1- תחזית האם ציוץ עוסק באסון אמיתי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9459AC4-8E62-C0E6-9276-7753032DB116}"/>
              </a:ext>
            </a:extLst>
          </p:cNvPr>
          <p:cNvSpPr txBox="1"/>
          <p:nvPr/>
        </p:nvSpPr>
        <p:spPr>
          <a:xfrm>
            <a:off x="1325712" y="1989225"/>
            <a:ext cx="10893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תחילה, חקרנו את הדאטה הראשון הכולל ציוצים שונים שחלקם עוסקים באסונות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77D8DCA-F36F-8864-0562-23A93E59E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0" y="2778032"/>
            <a:ext cx="5488821" cy="33619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551E3202-417C-82C3-6C19-869B5F4CB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917" y="2761105"/>
            <a:ext cx="5688502" cy="34131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2D037705-2E6C-7908-C180-D657BD745329}"/>
              </a:ext>
            </a:extLst>
          </p:cNvPr>
          <p:cNvSpPr/>
          <p:nvPr/>
        </p:nvSpPr>
        <p:spPr>
          <a:xfrm>
            <a:off x="233422" y="150471"/>
            <a:ext cx="11725155" cy="6377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C7AF9B28-61F4-FE99-A522-B1EBDFAC9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64"/>
          <a:stretch/>
        </p:blipFill>
        <p:spPr>
          <a:xfrm rot="2021780">
            <a:off x="9158998" y="-294954"/>
            <a:ext cx="3627097" cy="3183857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BAD7936C-3742-9AB9-3C1B-4C1C8F3E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49155">
            <a:off x="-563836" y="1829865"/>
            <a:ext cx="3627097" cy="4122278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9459AC4-8E62-C0E6-9276-7753032DB116}"/>
              </a:ext>
            </a:extLst>
          </p:cNvPr>
          <p:cNvSpPr txBox="1"/>
          <p:nvPr/>
        </p:nvSpPr>
        <p:spPr>
          <a:xfrm>
            <a:off x="1325712" y="1989225"/>
            <a:ext cx="10893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מצאנו כי יש פחות ציוצים שהתוכן שלהם קשור לאסון אמיתי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4FC2D18-6363-30DB-1C16-7A9A7DC3CF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803" b="28752"/>
          <a:stretch/>
        </p:blipFill>
        <p:spPr bwMode="auto">
          <a:xfrm>
            <a:off x="4082599" y="2829762"/>
            <a:ext cx="4299081" cy="29197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397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2D037705-2E6C-7908-C180-D657BD745329}"/>
              </a:ext>
            </a:extLst>
          </p:cNvPr>
          <p:cNvSpPr/>
          <p:nvPr/>
        </p:nvSpPr>
        <p:spPr>
          <a:xfrm>
            <a:off x="233422" y="150471"/>
            <a:ext cx="11725155" cy="6377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C7AF9B28-61F4-FE99-A522-B1EBDFAC9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64"/>
          <a:stretch/>
        </p:blipFill>
        <p:spPr>
          <a:xfrm rot="2021780">
            <a:off x="9158998" y="-294954"/>
            <a:ext cx="3627097" cy="3183857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BAD7936C-3742-9AB9-3C1B-4C1C8F3E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49155">
            <a:off x="-563836" y="1829865"/>
            <a:ext cx="3627097" cy="4122278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9459AC4-8E62-C0E6-9276-7753032DB116}"/>
              </a:ext>
            </a:extLst>
          </p:cNvPr>
          <p:cNvSpPr txBox="1"/>
          <p:nvPr/>
        </p:nvSpPr>
        <p:spPr>
          <a:xfrm>
            <a:off x="649149" y="226163"/>
            <a:ext cx="10893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בדקנו את מילות המפתח והאורך של הציוצים לפי </a:t>
            </a:r>
            <a:r>
              <a:rPr lang="he-IL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הלייבל</a:t>
            </a: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הרלוונטי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D869B5AA-27D2-179F-00C8-7147AF4F3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297" y="821874"/>
            <a:ext cx="5121219" cy="28806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38F01176-021C-A426-B193-60B808201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297" y="3924406"/>
            <a:ext cx="5121219" cy="28776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131DF7E7-5E95-6812-7103-E573F653D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50" y="3924406"/>
            <a:ext cx="5121219" cy="28806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E387361E-C6BA-D77A-AD11-7CF1573C1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50" y="821874"/>
            <a:ext cx="5121219" cy="28806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32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14B61B6C-0292-5878-5E85-00ED0C1E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3" y="364317"/>
            <a:ext cx="5780203" cy="27835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B08BDF43-54F1-971B-0433-D7788FE4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3" y="3429000"/>
            <a:ext cx="5780203" cy="30646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4" name="Google Shape;820;p33">
            <a:extLst>
              <a:ext uri="{FF2B5EF4-FFF2-40B4-BE49-F238E27FC236}">
                <a16:creationId xmlns:a16="http://schemas.microsoft.com/office/drawing/2014/main" id="{21525523-C02A-3FFB-DE6C-0C90AC890EF9}"/>
              </a:ext>
            </a:extLst>
          </p:cNvPr>
          <p:cNvGrpSpPr/>
          <p:nvPr/>
        </p:nvGrpSpPr>
        <p:grpSpPr>
          <a:xfrm>
            <a:off x="6187103" y="1304660"/>
            <a:ext cx="5666926" cy="874637"/>
            <a:chOff x="1575694" y="930575"/>
            <a:chExt cx="1989550" cy="713693"/>
          </a:xfrm>
        </p:grpSpPr>
        <p:sp>
          <p:nvSpPr>
            <p:cNvPr id="5" name="Google Shape;821;p33">
              <a:extLst>
                <a:ext uri="{FF2B5EF4-FFF2-40B4-BE49-F238E27FC236}">
                  <a16:creationId xmlns:a16="http://schemas.microsoft.com/office/drawing/2014/main" id="{C0284C18-0483-0126-7765-C9C100AB85DD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2;p33">
              <a:extLst>
                <a:ext uri="{FF2B5EF4-FFF2-40B4-BE49-F238E27FC236}">
                  <a16:creationId xmlns:a16="http://schemas.microsoft.com/office/drawing/2014/main" id="{532E4AB4-EB34-25A4-7FF9-F13995FCC372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66;p26">
            <a:extLst>
              <a:ext uri="{FF2B5EF4-FFF2-40B4-BE49-F238E27FC236}">
                <a16:creationId xmlns:a16="http://schemas.microsoft.com/office/drawing/2014/main" id="{C5814B87-3294-2B9A-93DE-B381009740DD}"/>
              </a:ext>
            </a:extLst>
          </p:cNvPr>
          <p:cNvSpPr txBox="1">
            <a:spLocks/>
          </p:cNvSpPr>
          <p:nvPr/>
        </p:nvSpPr>
        <p:spPr>
          <a:xfrm>
            <a:off x="6309676" y="1589487"/>
            <a:ext cx="5360305" cy="58981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המילים הנפוצות ביותר בציוצים </a:t>
            </a:r>
            <a:r>
              <a:rPr lang="he-IL" sz="2400" u="sng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הקשורים</a:t>
            </a:r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לאסונות</a:t>
            </a:r>
          </a:p>
        </p:txBody>
      </p:sp>
      <p:grpSp>
        <p:nvGrpSpPr>
          <p:cNvPr id="14" name="Google Shape;820;p33">
            <a:extLst>
              <a:ext uri="{FF2B5EF4-FFF2-40B4-BE49-F238E27FC236}">
                <a16:creationId xmlns:a16="http://schemas.microsoft.com/office/drawing/2014/main" id="{877E36CB-E3F7-61DA-8BA4-00EB13438BA5}"/>
              </a:ext>
            </a:extLst>
          </p:cNvPr>
          <p:cNvGrpSpPr/>
          <p:nvPr/>
        </p:nvGrpSpPr>
        <p:grpSpPr>
          <a:xfrm>
            <a:off x="6187103" y="4622093"/>
            <a:ext cx="5666926" cy="874637"/>
            <a:chOff x="1575694" y="930575"/>
            <a:chExt cx="1989550" cy="713693"/>
          </a:xfrm>
        </p:grpSpPr>
        <p:sp>
          <p:nvSpPr>
            <p:cNvPr id="15" name="Google Shape;821;p33">
              <a:extLst>
                <a:ext uri="{FF2B5EF4-FFF2-40B4-BE49-F238E27FC236}">
                  <a16:creationId xmlns:a16="http://schemas.microsoft.com/office/drawing/2014/main" id="{F29070F4-5BBF-7D80-2114-99241C164269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2;p33">
              <a:extLst>
                <a:ext uri="{FF2B5EF4-FFF2-40B4-BE49-F238E27FC236}">
                  <a16:creationId xmlns:a16="http://schemas.microsoft.com/office/drawing/2014/main" id="{710CBC87-AAD7-8D06-7D38-D63EB181AE4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66;p26">
            <a:extLst>
              <a:ext uri="{FF2B5EF4-FFF2-40B4-BE49-F238E27FC236}">
                <a16:creationId xmlns:a16="http://schemas.microsoft.com/office/drawing/2014/main" id="{D7DFC9FE-3141-5CA2-2218-3590668CF4BE}"/>
              </a:ext>
            </a:extLst>
          </p:cNvPr>
          <p:cNvSpPr txBox="1">
            <a:spLocks/>
          </p:cNvSpPr>
          <p:nvPr/>
        </p:nvSpPr>
        <p:spPr>
          <a:xfrm>
            <a:off x="6309676" y="4906920"/>
            <a:ext cx="5360305" cy="58981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המילים הנפוצות ביותר בציוצים </a:t>
            </a:r>
          </a:p>
          <a:p>
            <a:pPr rtl="1"/>
            <a:r>
              <a:rPr lang="he-IL" sz="2400" u="sng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שלא קשורים </a:t>
            </a:r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לאסונות</a:t>
            </a:r>
          </a:p>
        </p:txBody>
      </p:sp>
    </p:spTree>
    <p:extLst>
      <p:ext uri="{BB962C8B-B14F-4D97-AF65-F5344CB8AC3E}">
        <p14:creationId xmlns:p14="http://schemas.microsoft.com/office/powerpoint/2010/main" val="89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20;p33">
            <a:extLst>
              <a:ext uri="{FF2B5EF4-FFF2-40B4-BE49-F238E27FC236}">
                <a16:creationId xmlns:a16="http://schemas.microsoft.com/office/drawing/2014/main" id="{00B740C3-A66D-5BD2-8257-6A904C479CAB}"/>
              </a:ext>
            </a:extLst>
          </p:cNvPr>
          <p:cNvGrpSpPr/>
          <p:nvPr/>
        </p:nvGrpSpPr>
        <p:grpSpPr>
          <a:xfrm>
            <a:off x="6187103" y="1304660"/>
            <a:ext cx="5666926" cy="874637"/>
            <a:chOff x="1575694" y="930575"/>
            <a:chExt cx="1989550" cy="713693"/>
          </a:xfrm>
        </p:grpSpPr>
        <p:sp>
          <p:nvSpPr>
            <p:cNvPr id="11" name="Google Shape;821;p33">
              <a:extLst>
                <a:ext uri="{FF2B5EF4-FFF2-40B4-BE49-F238E27FC236}">
                  <a16:creationId xmlns:a16="http://schemas.microsoft.com/office/drawing/2014/main" id="{7EF7A7E2-9AEE-6E8C-88E2-2C9C2EE0E5ED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2;p33">
              <a:extLst>
                <a:ext uri="{FF2B5EF4-FFF2-40B4-BE49-F238E27FC236}">
                  <a16:creationId xmlns:a16="http://schemas.microsoft.com/office/drawing/2014/main" id="{2FA49B94-89F7-EA49-E16F-AAE829AFAD4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6;p26">
            <a:extLst>
              <a:ext uri="{FF2B5EF4-FFF2-40B4-BE49-F238E27FC236}">
                <a16:creationId xmlns:a16="http://schemas.microsoft.com/office/drawing/2014/main" id="{D92976BA-A571-75FA-B89C-16563C360394}"/>
              </a:ext>
            </a:extLst>
          </p:cNvPr>
          <p:cNvSpPr txBox="1">
            <a:spLocks/>
          </p:cNvSpPr>
          <p:nvPr/>
        </p:nvSpPr>
        <p:spPr>
          <a:xfrm>
            <a:off x="6309676" y="1589487"/>
            <a:ext cx="5360305" cy="58981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רצף שלושת המילים הנפוץ ביותר בציוצים ה</a:t>
            </a:r>
            <a:r>
              <a:rPr lang="he-IL" sz="2400" u="sng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קשורים</a:t>
            </a:r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לאסונות</a:t>
            </a:r>
          </a:p>
        </p:txBody>
      </p:sp>
      <p:grpSp>
        <p:nvGrpSpPr>
          <p:cNvPr id="18" name="Google Shape;820;p33">
            <a:extLst>
              <a:ext uri="{FF2B5EF4-FFF2-40B4-BE49-F238E27FC236}">
                <a16:creationId xmlns:a16="http://schemas.microsoft.com/office/drawing/2014/main" id="{5DBB644F-2748-3280-679E-C475F71C406A}"/>
              </a:ext>
            </a:extLst>
          </p:cNvPr>
          <p:cNvGrpSpPr/>
          <p:nvPr/>
        </p:nvGrpSpPr>
        <p:grpSpPr>
          <a:xfrm>
            <a:off x="6187103" y="4622093"/>
            <a:ext cx="5666926" cy="874637"/>
            <a:chOff x="1575694" y="930575"/>
            <a:chExt cx="1989550" cy="713693"/>
          </a:xfrm>
        </p:grpSpPr>
        <p:sp>
          <p:nvSpPr>
            <p:cNvPr id="19" name="Google Shape;821;p33">
              <a:extLst>
                <a:ext uri="{FF2B5EF4-FFF2-40B4-BE49-F238E27FC236}">
                  <a16:creationId xmlns:a16="http://schemas.microsoft.com/office/drawing/2014/main" id="{EB9A6302-8CB1-2F20-E58D-FE4DCEF3D68C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;p33">
              <a:extLst>
                <a:ext uri="{FF2B5EF4-FFF2-40B4-BE49-F238E27FC236}">
                  <a16:creationId xmlns:a16="http://schemas.microsoft.com/office/drawing/2014/main" id="{9430E229-A9AA-93E9-B461-0EC47A7F242D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66;p26">
            <a:extLst>
              <a:ext uri="{FF2B5EF4-FFF2-40B4-BE49-F238E27FC236}">
                <a16:creationId xmlns:a16="http://schemas.microsoft.com/office/drawing/2014/main" id="{2006DA02-CCC2-E1B8-B446-ABE3245D5596}"/>
              </a:ext>
            </a:extLst>
          </p:cNvPr>
          <p:cNvSpPr txBox="1">
            <a:spLocks/>
          </p:cNvSpPr>
          <p:nvPr/>
        </p:nvSpPr>
        <p:spPr>
          <a:xfrm>
            <a:off x="6309676" y="4906920"/>
            <a:ext cx="5360305" cy="58981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רצף שלושת המילים הנפוץ ביותר בציוצים </a:t>
            </a:r>
            <a:r>
              <a:rPr lang="he-IL" sz="2400" u="sng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שלא קשורים </a:t>
            </a:r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לאסונות</a:t>
            </a: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021B2CD6-4D2F-713F-490D-82BA902A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14" y="3633467"/>
            <a:ext cx="5551710" cy="31367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F181E810-2677-F973-9239-DD87EE1A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75" y="307936"/>
            <a:ext cx="5459588" cy="31529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486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20;p33">
            <a:extLst>
              <a:ext uri="{FF2B5EF4-FFF2-40B4-BE49-F238E27FC236}">
                <a16:creationId xmlns:a16="http://schemas.microsoft.com/office/drawing/2014/main" id="{00B740C3-A66D-5BD2-8257-6A904C479CAB}"/>
              </a:ext>
            </a:extLst>
          </p:cNvPr>
          <p:cNvGrpSpPr/>
          <p:nvPr/>
        </p:nvGrpSpPr>
        <p:grpSpPr>
          <a:xfrm>
            <a:off x="81023" y="169475"/>
            <a:ext cx="12110977" cy="1143320"/>
            <a:chOff x="1575694" y="930575"/>
            <a:chExt cx="1989550" cy="713693"/>
          </a:xfrm>
        </p:grpSpPr>
        <p:sp>
          <p:nvSpPr>
            <p:cNvPr id="11" name="Google Shape;821;p33">
              <a:extLst>
                <a:ext uri="{FF2B5EF4-FFF2-40B4-BE49-F238E27FC236}">
                  <a16:creationId xmlns:a16="http://schemas.microsoft.com/office/drawing/2014/main" id="{7EF7A7E2-9AEE-6E8C-88E2-2C9C2EE0E5ED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2;p33">
              <a:extLst>
                <a:ext uri="{FF2B5EF4-FFF2-40B4-BE49-F238E27FC236}">
                  <a16:creationId xmlns:a16="http://schemas.microsoft.com/office/drawing/2014/main" id="{2FA49B94-89F7-EA49-E16F-AAE829AFAD4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66;p26">
            <a:extLst>
              <a:ext uri="{FF2B5EF4-FFF2-40B4-BE49-F238E27FC236}">
                <a16:creationId xmlns:a16="http://schemas.microsoft.com/office/drawing/2014/main" id="{D92976BA-A571-75FA-B89C-16563C360394}"/>
              </a:ext>
            </a:extLst>
          </p:cNvPr>
          <p:cNvSpPr txBox="1">
            <a:spLocks/>
          </p:cNvSpPr>
          <p:nvPr/>
        </p:nvSpPr>
        <p:spPr>
          <a:xfrm>
            <a:off x="318101" y="-429772"/>
            <a:ext cx="11873899" cy="16167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32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32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rtl="1"/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עיבדנו את הטקסט בכך שהורדנו מילות</a:t>
            </a:r>
            <a:r>
              <a:rPr lang="en-GB" sz="2400" dirty="0" err="1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stopwords</a:t>
            </a:r>
            <a:r>
              <a:rPr lang="en-GB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</a:t>
            </a:r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ותווים (בעזרת</a:t>
            </a:r>
            <a:r>
              <a:rPr lang="en-GB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(regex </a:t>
            </a:r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וביצענו נרמול מילים בעזרת שיטת</a:t>
            </a:r>
            <a:r>
              <a:rPr lang="en-GB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lemmatization </a:t>
            </a:r>
            <a:r>
              <a:rPr lang="he-IL" sz="24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על מנת להוריד את ממדיות הבעיה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2B6B8CC9-8D69-C8F5-86AC-9E68F695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05" y="1438662"/>
            <a:ext cx="8948389" cy="52114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013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768</Words>
  <Application>Microsoft Macintosh PowerPoint</Application>
  <PresentationFormat>מסך רחב</PresentationFormat>
  <Paragraphs>65</Paragraphs>
  <Slides>21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33" baseType="lpstr">
      <vt:lpstr>Abel</vt:lpstr>
      <vt:lpstr>Anaheim</vt:lpstr>
      <vt:lpstr>Anton</vt:lpstr>
      <vt:lpstr>Arial</vt:lpstr>
      <vt:lpstr>Calibri</vt:lpstr>
      <vt:lpstr>Calibri Light</vt:lpstr>
      <vt:lpstr>David</vt:lpstr>
      <vt:lpstr>Segoe UI Light</vt:lpstr>
      <vt:lpstr>Segoe UI Semibold</vt:lpstr>
      <vt:lpstr>Staatliches</vt:lpstr>
      <vt:lpstr>Unica One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האם משתמש מאומת</vt:lpstr>
      <vt:lpstr>מצגת של PowerPoint‏</vt:lpstr>
      <vt:lpstr>מצגת של PowerPoint‏</vt:lpstr>
      <vt:lpstr>בעיה 3- ניסיון שיפור המודל הראשון  </vt:lpstr>
      <vt:lpstr>מצגת של PowerPoint‏</vt:lpstr>
      <vt:lpstr>מסקנות</vt:lpstr>
      <vt:lpstr>קשיים שנתקלנו במהלך הפרויקט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Nizan Cohen</dc:creator>
  <cp:lastModifiedBy>Nizan Cohen</cp:lastModifiedBy>
  <cp:revision>10</cp:revision>
  <dcterms:created xsi:type="dcterms:W3CDTF">2023-03-06T12:37:27Z</dcterms:created>
  <dcterms:modified xsi:type="dcterms:W3CDTF">2023-03-07T20:51:18Z</dcterms:modified>
</cp:coreProperties>
</file>